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783" r:id="rId3"/>
    <p:sldId id="1026" r:id="rId4"/>
    <p:sldId id="991" r:id="rId5"/>
    <p:sldId id="780" r:id="rId6"/>
    <p:sldId id="466" r:id="rId7"/>
    <p:sldId id="745" r:id="rId8"/>
    <p:sldId id="785" r:id="rId9"/>
    <p:sldId id="784" r:id="rId10"/>
    <p:sldId id="1001" r:id="rId11"/>
    <p:sldId id="787" r:id="rId12"/>
    <p:sldId id="782" r:id="rId13"/>
    <p:sldId id="781" r:id="rId14"/>
    <p:sldId id="788" r:id="rId15"/>
    <p:sldId id="789" r:id="rId16"/>
    <p:sldId id="988" r:id="rId17"/>
    <p:sldId id="641" r:id="rId18"/>
    <p:sldId id="1000" r:id="rId19"/>
    <p:sldId id="994" r:id="rId20"/>
    <p:sldId id="1006" r:id="rId21"/>
    <p:sldId id="1007" r:id="rId22"/>
    <p:sldId id="1008" r:id="rId23"/>
    <p:sldId id="997" r:id="rId24"/>
    <p:sldId id="1009" r:id="rId25"/>
    <p:sldId id="1010" r:id="rId26"/>
    <p:sldId id="1011" r:id="rId27"/>
    <p:sldId id="1021" r:id="rId28"/>
    <p:sldId id="998" r:id="rId29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86480"/>
  </p:normalViewPr>
  <p:slideViewPr>
    <p:cSldViewPr>
      <p:cViewPr varScale="1">
        <p:scale>
          <a:sx n="88" d="100"/>
          <a:sy n="88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0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2" r:id="rId2"/>
    <p:sldLayoutId id="2147483884" r:id="rId3"/>
    <p:sldLayoutId id="2147483885" r:id="rId4"/>
    <p:sldLayoutId id="2147483895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1387-9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news.cornell.edu/stories/2019/09/professors-perceptron-paved-way-ai-60-years-too-so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9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0.png"/><Relationship Id="rId4" Type="http://schemas.openxmlformats.org/officeDocument/2006/relationships/image" Target="../media/image301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0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70.png"/><Relationship Id="rId5" Type="http://schemas.openxmlformats.org/officeDocument/2006/relationships/image" Target="../media/image230.png"/><Relationship Id="rId10" Type="http://schemas.openxmlformats.org/officeDocument/2006/relationships/image" Target="../media/image350.png"/><Relationship Id="rId4" Type="http://schemas.openxmlformats.org/officeDocument/2006/relationships/image" Target="../media/image220.png"/><Relationship Id="rId9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410.png"/><Relationship Id="rId5" Type="http://schemas.openxmlformats.org/officeDocument/2006/relationships/image" Target="../media/image240.png"/><Relationship Id="rId10" Type="http://schemas.openxmlformats.org/officeDocument/2006/relationships/image" Target="../media/image41.png"/><Relationship Id="rId4" Type="http://schemas.openxmlformats.org/officeDocument/2006/relationships/image" Target="../media/image230.png"/><Relationship Id="rId9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pytorch-vs-tensorflo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Machine Learning In </a:t>
            </a:r>
            <a:r>
              <a:rPr lang="en-US" dirty="0" err="1">
                <a:solidFill>
                  <a:srgbClr val="0033CC"/>
                </a:solidFill>
                <a:ea typeface="+mj-ea"/>
                <a:cs typeface="+mj-cs"/>
              </a:rPr>
              <a:t>PHYsics</a:t>
            </a:r>
            <a:br>
              <a:rPr lang="en-US" dirty="0">
                <a:solidFill>
                  <a:srgbClr val="0033CC"/>
                </a:solidFill>
                <a:ea typeface="+mj-ea"/>
                <a:cs typeface="+mj-cs"/>
              </a:rPr>
            </a:b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FoundationS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	1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2800" dirty="0"/>
              <a:t>PHY6937 / PHY4936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A5662-D508-36C9-59CC-F694F0E27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2233-EFBF-F4A6-CB98-DD45B6059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ADDAD57-19E1-16EF-9E91-B6F05D26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99" y="762000"/>
            <a:ext cx="4716201" cy="483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2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</a:t>
              </a:r>
              <a:r>
                <a:rPr lang="en-US" dirty="0"/>
                <a:t> 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are labels </a:t>
                </a:r>
                <a:br>
                  <a:rPr lang="en-US" b="0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Classification, regression, translation,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Unsupervised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no labels</a:t>
                </a:r>
                <a:br>
                  <a:rPr lang="en-US" b="0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	</a:t>
                </a:r>
                <a:r>
                  <a:rPr lang="en-US" dirty="0">
                    <a:solidFill>
                      <a:srgbClr val="0033CC"/>
                    </a:solidFill>
                  </a:rPr>
                  <a:t>find structure in, and/or model, data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Clustering, data compression, solving differential equations,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322" t="-1579" r="-166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Generative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may or may not be associated with labels</a:t>
                </a:r>
                <a:br>
                  <a:rPr lang="en-US" b="0" dirty="0"/>
                </a:b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fast simulators, image/text generation, chatbots,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398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Reinforcement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state of the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action taken on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reward arising from action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Task</a:t>
                </a:r>
                <a:r>
                  <a:rPr lang="en-US" dirty="0"/>
                  <a:t>:	find optimal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Game playing, robotics, accelerator controls,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  <a:blipFill>
                <a:blip r:embed="rId3"/>
                <a:stretch>
                  <a:fillRect l="-3165" t="-1579" r="-94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super-human-</a:t>
              </a:r>
              <a:r>
                <a:rPr lang="en-US" dirty="0"/>
                <a:t>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F0A84-8D62-597A-890E-97068EAF9F3C}"/>
                </a:ext>
              </a:extLst>
            </p:cNvPr>
            <p:cNvSpPr txBox="1"/>
            <p:nvPr/>
          </p:nvSpPr>
          <p:spPr>
            <a:xfrm>
              <a:off x="1447800" y="4038600"/>
              <a:ext cx="4448176" cy="830997"/>
            </a:xfrm>
            <a:prstGeom prst="rect">
              <a:avLst/>
            </a:prstGeom>
            <a:solidFill>
              <a:srgbClr val="FFFC8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Deep Learning</a:t>
              </a:r>
            </a:p>
            <a:p>
              <a:r>
                <a:rPr lang="en-US" dirty="0"/>
                <a:t>ML using (large)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36A-B1E2-257B-F246-56AC338F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Deep learning </a:t>
                </a:r>
                <a:r>
                  <a:rPr lang="en-US" dirty="0"/>
                  <a:t>is the science and art of fitting models to data using functions formed by </a:t>
                </a:r>
                <a:r>
                  <a:rPr lang="en-US" i="1" dirty="0">
                    <a:solidFill>
                      <a:srgbClr val="0033CC"/>
                    </a:solidFill>
                  </a:rPr>
                  <a:t>composing</a:t>
                </a:r>
                <a:r>
                  <a:rPr lang="en-US" dirty="0"/>
                  <a:t> nonlinear parameterized functions,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functions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layer</a:t>
                </a:r>
                <a:r>
                  <a:rPr lang="en-US" dirty="0"/>
                  <a:t>. The ChatGPT3 function has </a:t>
                </a:r>
                <a:r>
                  <a:rPr lang="en-US" b="1" dirty="0"/>
                  <a:t>96</a:t>
                </a:r>
                <a:r>
                  <a:rPr lang="en-US" dirty="0"/>
                  <a:t> layers and </a:t>
                </a:r>
                <a:r>
                  <a:rPr lang="en-US" b="1" dirty="0"/>
                  <a:t>175 billion </a:t>
                </a:r>
                <a:r>
                  <a:rPr lang="en-US" dirty="0"/>
                  <a:t>parameters!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  <a:blipFill>
                <a:blip r:embed="rId2"/>
                <a:stretch>
                  <a:fillRect l="-1288" t="-1316" r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3216A-4744-50C2-9D25-D5C25F852E25}"/>
              </a:ext>
            </a:extLst>
          </p:cNvPr>
          <p:cNvGrpSpPr/>
          <p:nvPr/>
        </p:nvGrpSpPr>
        <p:grpSpPr>
          <a:xfrm>
            <a:off x="553410" y="4038600"/>
            <a:ext cx="8209590" cy="1019175"/>
            <a:chOff x="553410" y="4238624"/>
            <a:chExt cx="8209590" cy="1019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E5423B-A942-51E2-0CD9-F8BD0E1988E4}"/>
                </a:ext>
              </a:extLst>
            </p:cNvPr>
            <p:cNvGrpSpPr/>
            <p:nvPr/>
          </p:nvGrpSpPr>
          <p:grpSpPr>
            <a:xfrm rot="10800000">
              <a:off x="1662113" y="4238624"/>
              <a:ext cx="5805487" cy="1019175"/>
              <a:chOff x="1447800" y="2895600"/>
              <a:chExt cx="5805487" cy="1019175"/>
            </a:xfrm>
          </p:grpSpPr>
          <p:sp>
            <p:nvSpPr>
              <p:cNvPr id="7" name="Direct Access Storage 6">
                <a:extLst>
                  <a:ext uri="{FF2B5EF4-FFF2-40B4-BE49-F238E27FC236}">
                    <a16:creationId xmlns:a16="http://schemas.microsoft.com/office/drawing/2014/main" id="{085D08B9-9BE3-3444-E848-AE2FE517BA25}"/>
                  </a:ext>
                </a:extLst>
              </p:cNvPr>
              <p:cNvSpPr/>
              <p:nvPr/>
            </p:nvSpPr>
            <p:spPr bwMode="auto">
              <a:xfrm>
                <a:off x="1447800" y="3019424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" name="Direct Access Storage 7">
                <a:extLst>
                  <a:ext uri="{FF2B5EF4-FFF2-40B4-BE49-F238E27FC236}">
                    <a16:creationId xmlns:a16="http://schemas.microsoft.com/office/drawing/2014/main" id="{FCA2FFD6-871A-7C69-BD06-6B675F2F8014}"/>
                  </a:ext>
                </a:extLst>
              </p:cNvPr>
              <p:cNvSpPr/>
              <p:nvPr/>
            </p:nvSpPr>
            <p:spPr bwMode="auto">
              <a:xfrm>
                <a:off x="29718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9" name="Direct Access Storage 8">
                <a:extLst>
                  <a:ext uri="{FF2B5EF4-FFF2-40B4-BE49-F238E27FC236}">
                    <a16:creationId xmlns:a16="http://schemas.microsoft.com/office/drawing/2014/main" id="{ECAC5E9E-A435-BABA-0328-003148E3A4F9}"/>
                  </a:ext>
                </a:extLst>
              </p:cNvPr>
              <p:cNvSpPr/>
              <p:nvPr/>
            </p:nvSpPr>
            <p:spPr bwMode="auto">
              <a:xfrm>
                <a:off x="54102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9EB959BF-1063-1B3D-7B99-42A31FCE1DF5}"/>
                  </a:ext>
                </a:extLst>
              </p:cNvPr>
              <p:cNvSpPr/>
              <p:nvPr/>
            </p:nvSpPr>
            <p:spPr bwMode="auto">
              <a:xfrm>
                <a:off x="2272792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FDD4BEEC-B386-B188-2999-F402A9DE713C}"/>
                  </a:ext>
                </a:extLst>
              </p:cNvPr>
              <p:cNvSpPr/>
              <p:nvPr/>
            </p:nvSpPr>
            <p:spPr bwMode="auto">
              <a:xfrm>
                <a:off x="3739896" y="3239071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35A1307-79E3-B70D-6A6A-0DF9935846F5}"/>
                  </a:ext>
                </a:extLst>
              </p:cNvPr>
              <p:cNvSpPr/>
              <p:nvPr/>
            </p:nvSpPr>
            <p:spPr bwMode="auto">
              <a:xfrm>
                <a:off x="6274879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384BD-A270-5143-A7BC-C1B827F3356A}"/>
                  </a:ext>
                </a:extLst>
              </p:cNvPr>
              <p:cNvSpPr txBox="1"/>
              <p:nvPr/>
            </p:nvSpPr>
            <p:spPr>
              <a:xfrm>
                <a:off x="4724400" y="289560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/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3409" r="-340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/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DCB90A2-B421-7DA1-032E-45126FCB7BDB}"/>
                </a:ext>
              </a:extLst>
            </p:cNvPr>
            <p:cNvSpPr/>
            <p:nvPr/>
          </p:nvSpPr>
          <p:spPr bwMode="auto">
            <a:xfrm rot="10800000">
              <a:off x="7244588" y="4458272"/>
              <a:ext cx="978408" cy="484632"/>
            </a:xfrm>
            <a:prstGeom prst="rightArrow">
              <a:avLst/>
            </a:prstGeom>
            <a:solidFill>
              <a:schemeClr val="accent1">
                <a:alpha val="51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/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/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/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43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88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33C49B-E18E-B592-6DB3-BEB05321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is a simple example of a classifier: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dropout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linear</m:t>
                          </m:r>
                          <m: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flatten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is an algorithm-level view:</a:t>
                </a:r>
              </a:p>
              <a:p>
                <a:pPr marL="0" indent="0">
                  <a:buNone/>
                </a:pPr>
                <a:r>
                  <a:rPr lang="en-US" dirty="0"/>
                  <a:t>And here is a code-level view: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  <a:blipFill>
                <a:blip r:embed="rId2"/>
                <a:stretch>
                  <a:fillRect l="-123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ECC7E-70DE-C1BE-F7FD-2DE50A82C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7EF4-BF6E-36AC-9720-F9DD5BED6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46AD8-7E40-BE6F-EA7A-C02563A708EF}"/>
              </a:ext>
            </a:extLst>
          </p:cNvPr>
          <p:cNvGrpSpPr/>
          <p:nvPr/>
        </p:nvGrpSpPr>
        <p:grpSpPr>
          <a:xfrm>
            <a:off x="4724400" y="2190906"/>
            <a:ext cx="1752600" cy="1471159"/>
            <a:chOff x="4505325" y="2190906"/>
            <a:chExt cx="1752600" cy="1471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/>
                <p:nvPr/>
              </p:nvSpPr>
              <p:spPr>
                <a:xfrm>
                  <a:off x="4505325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325" y="2190906"/>
                  <a:ext cx="168592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/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746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/>
                <p:nvPr/>
              </p:nvSpPr>
              <p:spPr>
                <a:xfrm>
                  <a:off x="4571999" y="3200400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200400"/>
                  <a:ext cx="1685925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504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/>
                <p:nvPr/>
              </p:nvSpPr>
              <p:spPr>
                <a:xfrm>
                  <a:off x="4562475" y="2891135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475" y="2891135"/>
                  <a:ext cx="1685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4B8007-32B1-726B-2548-20FD2195F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712472"/>
            <a:ext cx="8436200" cy="276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6732-3EAA-BA0C-07BA-02C809778E84}"/>
              </a:ext>
            </a:extLst>
          </p:cNvPr>
          <p:cNvGrpSpPr/>
          <p:nvPr/>
        </p:nvGrpSpPr>
        <p:grpSpPr>
          <a:xfrm>
            <a:off x="6464359" y="2199769"/>
            <a:ext cx="2565337" cy="1534031"/>
            <a:chOff x="4532247" y="2190906"/>
            <a:chExt cx="1881534" cy="1534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flatten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109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/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linear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54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/>
                <p:nvPr/>
              </p:nvSpPr>
              <p:spPr>
                <a:xfrm>
                  <a:off x="4597407" y="3263272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407" y="3263272"/>
                  <a:ext cx="17722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47" r="-524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/>
                <p:nvPr/>
              </p:nvSpPr>
              <p:spPr>
                <a:xfrm>
                  <a:off x="4541518" y="2915239"/>
                  <a:ext cx="187226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dropout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518" y="2915239"/>
                  <a:ext cx="1872263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990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74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building block: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73C34-84D6-73B2-6C65-4893A86A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Brain’s Computational Unit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BE4-20A0-1655-E4B4-9BE4F942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DFE7-9FE3-142F-12B4-65BB1AB5E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" name="Picture 9" descr="A close-up of a nerve cell&#10;&#10;Description automatically generated">
            <a:extLst>
              <a:ext uri="{FF2B5EF4-FFF2-40B4-BE49-F238E27FC236}">
                <a16:creationId xmlns:a16="http://schemas.microsoft.com/office/drawing/2014/main" id="{CA6F7FA3-2874-664B-2F0D-A29CFE82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79550"/>
            <a:ext cx="4864100" cy="389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FB742-534B-41D7-7AA0-056867B20968}"/>
              </a:ext>
            </a:extLst>
          </p:cNvPr>
          <p:cNvSpPr txBox="1"/>
          <p:nvPr/>
        </p:nvSpPr>
        <p:spPr>
          <a:xfrm>
            <a:off x="1115692" y="5558135"/>
            <a:ext cx="680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https://www.nature.com/articles/d41586-024-01387-9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AI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(Frank Rosenblatt, 1958)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(row) matrix of input data</a:t>
                </a:r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is a matrix of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33CC"/>
                    </a:solidFill>
                  </a:rPr>
                  <a:t>weights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dirty="0"/>
                  <a:t>a (row) matrix of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33CC"/>
                    </a:solidFill>
                  </a:rPr>
                  <a:t>biases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is a nonlinear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Activations</a:t>
                </a:r>
                <a:r>
                  <a:rPr lang="en-US" sz="2400" dirty="0"/>
                  <a:t>:	 </a:t>
                </a:r>
                <a:r>
                  <a:rPr lang="en-US" sz="2400" i="1" dirty="0"/>
                  <a:t>g</a:t>
                </a:r>
                <a:r>
                  <a:rPr lang="en-US" sz="2400" dirty="0"/>
                  <a:t>(</a:t>
                </a:r>
                <a:r>
                  <a:rPr lang="en-US" sz="2400" i="1" dirty="0"/>
                  <a:t>z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(z) = max(0, </a:t>
                </a:r>
                <a:r>
                  <a:rPr lang="en-US" sz="2400" i="1" dirty="0"/>
                  <a:t>z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tanh(</a:t>
                </a:r>
                <a:r>
                  <a:rPr lang="en-US" i="1" dirty="0"/>
                  <a:t>z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sigmoid(</a:t>
                </a:r>
                <a:r>
                  <a:rPr lang="en-US" i="1" dirty="0"/>
                  <a:t>z</a:t>
                </a:r>
                <a:r>
                  <a:rPr lang="en-US" dirty="0"/>
                  <a:t>) = 1 / (1 + exp(-z))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25CB5B-95C8-B971-5A8B-6996EFE6E5CA}"/>
              </a:ext>
            </a:extLst>
          </p:cNvPr>
          <p:cNvGrpSpPr/>
          <p:nvPr/>
        </p:nvGrpSpPr>
        <p:grpSpPr>
          <a:xfrm>
            <a:off x="1533923" y="2667000"/>
            <a:ext cx="6189482" cy="3046988"/>
            <a:chOff x="1533923" y="3068062"/>
            <a:chExt cx="6189482" cy="30469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FEA96-5AD7-39B7-07BE-D9FE2696695A}"/>
                </a:ext>
              </a:extLst>
            </p:cNvPr>
            <p:cNvGrpSpPr/>
            <p:nvPr/>
          </p:nvGrpSpPr>
          <p:grpSpPr>
            <a:xfrm>
              <a:off x="1533923" y="3068062"/>
              <a:ext cx="6189482" cy="3046988"/>
              <a:chOff x="1381523" y="3124706"/>
              <a:chExt cx="6189482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74791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74791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b="-4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77FD4F-C16E-6E21-5657-E3BD371E4516}"/>
                  </a:ext>
                </a:extLst>
              </p:cNvPr>
              <p:cNvGrpSpPr/>
              <p:nvPr/>
            </p:nvGrpSpPr>
            <p:grpSpPr>
              <a:xfrm>
                <a:off x="1381523" y="3366493"/>
                <a:ext cx="5324077" cy="2743795"/>
                <a:chOff x="1381523" y="3366493"/>
                <a:chExt cx="5324077" cy="27437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31340B0-C94C-49D0-627B-9E7522A6AE4D}"/>
                    </a:ext>
                  </a:extLst>
                </p:cNvPr>
                <p:cNvCxnSpPr>
                  <a:cxnSpLocks/>
                  <a:stCxn id="19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E6467FA-89CD-99CC-8284-E1433C67D3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C35C01D-9D96-B984-0320-278785F7AC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AFAC078-AF8F-2216-841F-261DEE4D94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5E0B829-1FF5-20D1-0AA6-AFC881F59B12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10A636-2870-D93C-4770-A6BFC2087380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591EFAB-8328-0675-B835-0D63A9381D95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475A4AA-ED3E-72F7-33B8-B0870182F22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C6F2C9-B329-79F5-8A97-9BCAF76E7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B046C-CBC0-3C17-9777-B41F732C2169}"/>
              </a:ext>
            </a:extLst>
          </p:cNvPr>
          <p:cNvSpPr txBox="1"/>
          <p:nvPr/>
        </p:nvSpPr>
        <p:spPr>
          <a:xfrm>
            <a:off x="76200" y="61076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7"/>
              </a:rPr>
              <a:t>https://news.cornell.edu/stories/2019/09/professors-perceptron-paved-way-ai-60-years-too-soon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99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DFD11-B4D0-7399-FC57-2E795ED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C74C-D46C-DC2D-A2A6-253EDFA5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Gain a good understanding of the mathematical basis of machine learning (ML).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building ML models using </a:t>
            </a:r>
            <a:r>
              <a:rPr lang="en-US" b="1" dirty="0" err="1">
                <a:solidFill>
                  <a:srgbClr val="0033CC"/>
                </a:solidFill>
              </a:rPr>
              <a:t>PyTorch</a:t>
            </a:r>
            <a:r>
              <a:rPr lang="en-US" dirty="0"/>
              <a:t> to solve data science problems in physics.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with different ML models.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an appreciation of the power of ML models as well as their (current) limitations.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32A8B-7757-12CD-8B11-1EDB901C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A2A0-CFBE-A170-FFB2-B82C197E15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1D93-47D8-F61A-FF88-A709C8320B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8001000" cy="381000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</p:spTree>
    <p:extLst>
      <p:ext uri="{BB962C8B-B14F-4D97-AF65-F5344CB8AC3E}">
        <p14:creationId xmlns:p14="http://schemas.microsoft.com/office/powerpoint/2010/main" val="725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Example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2,−3,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1, 2, 3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6E8F6F-9356-03F1-6680-4998F52FDB14}"/>
              </a:ext>
            </a:extLst>
          </p:cNvPr>
          <p:cNvGrpSpPr/>
          <p:nvPr/>
        </p:nvGrpSpPr>
        <p:grpSpPr>
          <a:xfrm>
            <a:off x="1430954" y="1066799"/>
            <a:ext cx="6460344" cy="3052313"/>
            <a:chOff x="1278554" y="3068062"/>
            <a:chExt cx="6443386" cy="2985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D775B1-DAF5-976B-5A79-F94B1EC4431F}"/>
                </a:ext>
              </a:extLst>
            </p:cNvPr>
            <p:cNvGrpSpPr/>
            <p:nvPr/>
          </p:nvGrpSpPr>
          <p:grpSpPr>
            <a:xfrm>
              <a:off x="1278554" y="3068062"/>
              <a:ext cx="6443386" cy="2985582"/>
              <a:chOff x="1126154" y="3124706"/>
              <a:chExt cx="6443386" cy="29855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73326" cy="29803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73326" cy="29803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b="-45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33B483C-6824-2060-7D90-59DDD44737C0}"/>
                  </a:ext>
                </a:extLst>
              </p:cNvPr>
              <p:cNvGrpSpPr/>
              <p:nvPr/>
            </p:nvGrpSpPr>
            <p:grpSpPr>
              <a:xfrm>
                <a:off x="1126154" y="3366493"/>
                <a:ext cx="5579446" cy="2743795"/>
                <a:chOff x="1126154" y="3366493"/>
                <a:chExt cx="5579446" cy="274379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75C77A4-2F0A-53E0-E0C6-BC05C5D111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97D22A7-E551-E680-629A-32940C4A970A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92C2F47-8979-A457-7915-CA180862751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C02C8577-D0CA-4517-033A-C4C72D7C5C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2359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96EF77B-40B2-40AB-1845-323D69315C1B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5E0232A-2BCE-545B-B034-B6CC03F1B753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7EDD46-FEF3-41BF-9CB6-CC01DE66DABD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754FC33-154A-D906-0EFE-130F7150F55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16CD3A-F9E5-F9B4-CED2-D17166C12AA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962400" y="48006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D7AAA-EF89-37BB-38FA-5658C040D983}"/>
              </a:ext>
            </a:extLst>
          </p:cNvPr>
          <p:cNvGrpSpPr/>
          <p:nvPr/>
        </p:nvGrpSpPr>
        <p:grpSpPr>
          <a:xfrm>
            <a:off x="2409207" y="3506212"/>
            <a:ext cx="6506193" cy="3046988"/>
            <a:chOff x="2028207" y="3403372"/>
            <a:chExt cx="6506193" cy="30469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25CB5B-95C8-B971-5A8B-6996EFE6E5CA}"/>
                </a:ext>
              </a:extLst>
            </p:cNvPr>
            <p:cNvGrpSpPr/>
            <p:nvPr/>
          </p:nvGrpSpPr>
          <p:grpSpPr>
            <a:xfrm>
              <a:off x="2028207" y="3403372"/>
              <a:ext cx="6506193" cy="3046988"/>
              <a:chOff x="1173161" y="3068062"/>
              <a:chExt cx="6506193" cy="30469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0FEA96-5AD7-39B7-07BE-D9FE2696695A}"/>
                  </a:ext>
                </a:extLst>
              </p:cNvPr>
              <p:cNvGrpSpPr/>
              <p:nvPr/>
            </p:nvGrpSpPr>
            <p:grpSpPr>
              <a:xfrm>
                <a:off x="1173161" y="3068062"/>
                <a:ext cx="6506193" cy="3046988"/>
                <a:chOff x="1020761" y="3124706"/>
                <a:chExt cx="6506193" cy="30469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r>
                        <a:rPr lang="en-US" sz="3200" b="0" dirty="0"/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077FD4F-C16E-6E21-5657-E3BD371E4516}"/>
                    </a:ext>
                  </a:extLst>
                </p:cNvPr>
                <p:cNvGrpSpPr/>
                <p:nvPr/>
              </p:nvGrpSpPr>
              <p:grpSpPr>
                <a:xfrm>
                  <a:off x="1020761" y="3366493"/>
                  <a:ext cx="5684839" cy="2743795"/>
                  <a:chOff x="1020761" y="3366493"/>
                  <a:chExt cx="5684839" cy="27437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31340B0-C94C-49D0-627B-9E7522A6AE4D}"/>
                      </a:ext>
                    </a:extLst>
                  </p:cNvPr>
                  <p:cNvCxnSpPr>
                    <a:cxnSpLocks/>
                    <a:stCxn id="19" idx="2"/>
                  </p:cNvCxnSpPr>
                  <p:nvPr/>
                </p:nvCxnSpPr>
                <p:spPr bwMode="auto">
                  <a:xfrm flipH="1">
                    <a:off x="5476736" y="4508361"/>
                    <a:ext cx="939800" cy="27967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5E6467FA-89CD-99CC-8284-E1433C67D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410200" y="5105400"/>
                    <a:ext cx="1117600" cy="819152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4C35C01D-9D96-B984-0320-278785F7AC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AAFAC078-AF8F-2216-841F-261DEE4D9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34000" y="3480197"/>
                    <a:ext cx="1273036" cy="103813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65E0B829-1FF5-20D1-0AA6-AFC881F59B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25922" y="336649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AB10A636-2870-D93C-4770-A6BFC20873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4368522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591EFAB-8328-0675-B835-0D63A9381D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583061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475A4AA-ED3E-72F7-33B8-B0870182F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B9BFB8-9EED-3E53-3232-029A14E1EC3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850654" y="51054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84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A multi-node perceptron is often drawn as follows,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Written as: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0" dirty="0"/>
                  <a:t>with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  <a:r>
                  <a:rPr lang="en-US" dirty="0"/>
                  <a:t> </a:t>
                </a:r>
                <a:r>
                  <a:rPr lang="en-US" sz="2400" dirty="0"/>
                  <a:t>usually, the</a:t>
                </a:r>
                <a:r>
                  <a:rPr lang="en-US" dirty="0"/>
                  <a:t> applied </a:t>
                </a:r>
                <a:r>
                  <a:rPr lang="en-US" i="1" dirty="0">
                    <a:solidFill>
                      <a:srgbClr val="0033CC"/>
                    </a:solidFill>
                  </a:rPr>
                  <a:t>elementwise</a:t>
                </a:r>
                <a:r>
                  <a:rPr lang="en-US" dirty="0"/>
                  <a:t>, that is, to every element of its matrix input.	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1" t="-1316"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ACC41-843B-7378-99FC-C1626372AB43}"/>
              </a:ext>
            </a:extLst>
          </p:cNvPr>
          <p:cNvGrpSpPr/>
          <p:nvPr/>
        </p:nvGrpSpPr>
        <p:grpSpPr>
          <a:xfrm>
            <a:off x="1371600" y="1676400"/>
            <a:ext cx="6400800" cy="3048595"/>
            <a:chOff x="1676400" y="2416034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676400" y="2416034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676400" y="2883354"/>
              <a:ext cx="5460544" cy="2342555"/>
              <a:chOff x="1129329" y="3055816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129329" y="3055816"/>
                <a:ext cx="5460544" cy="2342555"/>
                <a:chOff x="976929" y="3112460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r="-7071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214675" y="3112460"/>
                  <a:ext cx="1222798" cy="14331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214675" y="5127047"/>
                  <a:ext cx="1213412" cy="32796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741952" y="4869805"/>
                  <a:ext cx="1295400" cy="12561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396615" y="4190689"/>
                  <a:ext cx="1031472" cy="6456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5491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0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96329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3367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Perceptron: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−2, 1, 4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−3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−5,−4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−2,1,4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33CC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,−4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6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77F54-189B-F598-6A40-C60FC9D2A6A0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905000" y="2286000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905000" y="2286000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905000" y="2753320"/>
              <a:ext cx="5460544" cy="2342555"/>
              <a:chOff x="1357929" y="2925782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357929" y="2925782"/>
                <a:ext cx="5460544" cy="2342555"/>
                <a:chOff x="1205529" y="2982426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816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390151" y="2982426"/>
                  <a:ext cx="1275922" cy="15631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390151" y="5127047"/>
                  <a:ext cx="1266536" cy="19793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572091" y="4060655"/>
                  <a:ext cx="1084596" cy="7756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86423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Consider the task of modeling the </a:t>
                </a:r>
                <a:r>
                  <a:rPr lang="en-US" dirty="0"/>
                  <a:t>data triplets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with a function of the 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dirty="0"/>
                  <a:t>. Let’s </a:t>
                </a:r>
                <a:r>
                  <a:rPr lang="en-US" dirty="0"/>
                  <a:t>start with</a:t>
                </a:r>
                <a:r>
                  <a:rPr lang="en-US" sz="2400" dirty="0"/>
                  <a:t> a 2-input 4-node perceptron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called a </a:t>
                </a:r>
                <a:r>
                  <a:rPr lang="en-US" b="0" dirty="0" err="1">
                    <a:solidFill>
                      <a:srgbClr val="0033CC"/>
                    </a:solidFill>
                  </a:rPr>
                  <a:t>silu</a:t>
                </a:r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dirty="0"/>
                  <a:t> are free parameters.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  <a:blipFill>
                <a:blip r:embed="rId3"/>
                <a:stretch>
                  <a:fillRect l="-127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D9BF164-3FBE-2C82-B7C7-ABFC2137628F}"/>
              </a:ext>
            </a:extLst>
          </p:cNvPr>
          <p:cNvGrpSpPr/>
          <p:nvPr/>
        </p:nvGrpSpPr>
        <p:grpSpPr>
          <a:xfrm>
            <a:off x="3632207" y="2514600"/>
            <a:ext cx="4902193" cy="3232615"/>
            <a:chOff x="2962310" y="1951961"/>
            <a:chExt cx="4902193" cy="323261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3EAAA61-A3EF-22EA-0843-8AB04951D0FA}"/>
                </a:ext>
              </a:extLst>
            </p:cNvPr>
            <p:cNvGrpSpPr/>
            <p:nvPr/>
          </p:nvGrpSpPr>
          <p:grpSpPr>
            <a:xfrm>
              <a:off x="3657600" y="1981200"/>
              <a:ext cx="4206903" cy="3203376"/>
              <a:chOff x="3641697" y="2130624"/>
              <a:chExt cx="4206903" cy="3203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5756964B-9268-E65A-B06B-ECA10C1F5D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98825" y="3131710"/>
                <a:ext cx="1641484" cy="121169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7DC779E-1488-63EB-F99D-773E88C4F6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46690" y="4006757"/>
                <a:ext cx="1681930" cy="364863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431E5C-C671-2DC4-233D-6A3F8E47EE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2369" y="4353219"/>
                <a:ext cx="1596251" cy="656187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280C6B6-AAE0-A5E7-0C1F-DE917E5C61CB}"/>
                  </a:ext>
                </a:extLst>
              </p:cNvPr>
              <p:cNvGrpSpPr/>
              <p:nvPr/>
            </p:nvGrpSpPr>
            <p:grpSpPr>
              <a:xfrm>
                <a:off x="5246690" y="2388345"/>
                <a:ext cx="1827003" cy="2601267"/>
                <a:chOff x="5246690" y="2377503"/>
                <a:chExt cx="1827003" cy="2601267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D189A39-8C16-D70F-C19E-6E3743B8D1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26829" y="2424734"/>
                  <a:ext cx="1666725" cy="100426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ADF4AE2-48E4-93FF-6E92-2436575A666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38518" y="2377503"/>
                  <a:ext cx="1655036" cy="198689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4FD604B9-3862-209B-CCB8-EFB2AE3A62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3109363"/>
                  <a:ext cx="1681930" cy="31963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98A1160A-EAA6-DECD-5044-55E5F838381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292604" y="3414535"/>
                  <a:ext cx="1700950" cy="595135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BB120C84-600E-65C8-8718-08AC34358F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66753" y="3476231"/>
                  <a:ext cx="1561867" cy="1502539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8DC9CA8-D3E4-A3A4-7E2B-E217411F28D4}"/>
                    </a:ext>
                  </a:extLst>
                </p:cNvPr>
                <p:cNvSpPr/>
                <p:nvPr/>
              </p:nvSpPr>
              <p:spPr bwMode="auto">
                <a:xfrm>
                  <a:off x="6794015" y="329088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34A11F6-5223-72FB-5EAE-1CC72E6324E3}"/>
                  </a:ext>
                </a:extLst>
              </p:cNvPr>
              <p:cNvSpPr/>
              <p:nvPr/>
            </p:nvSpPr>
            <p:spPr bwMode="auto">
              <a:xfrm>
                <a:off x="6806922" y="4216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677B9F5-8EEB-4939-19C4-B52C44B8BDFD}"/>
                  </a:ext>
                </a:extLst>
              </p:cNvPr>
              <p:cNvSpPr/>
              <p:nvPr/>
            </p:nvSpPr>
            <p:spPr bwMode="auto">
              <a:xfrm>
                <a:off x="3657600" y="2311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187CC1D-7673-7125-36C7-D18DED72242F}"/>
                  </a:ext>
                </a:extLst>
              </p:cNvPr>
              <p:cNvGrpSpPr/>
              <p:nvPr/>
            </p:nvGrpSpPr>
            <p:grpSpPr>
              <a:xfrm>
                <a:off x="3641697" y="2130624"/>
                <a:ext cx="1920903" cy="3203376"/>
                <a:chOff x="3429000" y="2017812"/>
                <a:chExt cx="1920903" cy="320337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E8B4CF6-364A-77E6-B080-BD7581F16D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2165" y="2342406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/>
                <p:nvPr/>
              </p:nvSpPr>
              <p:spPr bwMode="auto">
                <a:xfrm>
                  <a:off x="4648200" y="20178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0ECD2C7-AB9A-1B07-E86F-47B19AC97CF5}"/>
                    </a:ext>
                  </a:extLst>
                </p:cNvPr>
                <p:cNvSpPr/>
                <p:nvPr/>
              </p:nvSpPr>
              <p:spPr bwMode="auto">
                <a:xfrm>
                  <a:off x="4665165" y="28560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4F95913-AC87-CBE5-2B43-45323EAF4457}"/>
                    </a:ext>
                  </a:extLst>
                </p:cNvPr>
                <p:cNvSpPr/>
                <p:nvPr/>
              </p:nvSpPr>
              <p:spPr bwMode="auto">
                <a:xfrm>
                  <a:off x="4665165" y="37704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711A980-4D3C-A1FC-3F14-0349C88EEFF1}"/>
                    </a:ext>
                  </a:extLst>
                </p:cNvPr>
                <p:cNvSpPr/>
                <p:nvPr/>
              </p:nvSpPr>
              <p:spPr bwMode="auto">
                <a:xfrm>
                  <a:off x="4665165" y="4572000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A1419763-2FEF-A213-84AA-D768E3DC84C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32004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9CC3B0D-98CB-5F2C-283A-45E5DD7E94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0386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4FFB7C6-ACE4-F1C9-4405-F47792E3B7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8768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EC98E1D-11A3-E74B-9323-F6FADAAA94C0}"/>
                    </a:ext>
                  </a:extLst>
                </p:cNvPr>
                <p:cNvSpPr/>
                <p:nvPr/>
              </p:nvSpPr>
              <p:spPr bwMode="auto">
                <a:xfrm>
                  <a:off x="3429000" y="3073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A521086-45D2-6E5B-DAFF-C91042F160FA}"/>
                    </a:ext>
                  </a:extLst>
                </p:cNvPr>
                <p:cNvSpPr/>
                <p:nvPr/>
              </p:nvSpPr>
              <p:spPr bwMode="auto">
                <a:xfrm>
                  <a:off x="3429000" y="3835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A3FC05E-028A-A33D-53E4-A168EF9D4ACB}"/>
                    </a:ext>
                  </a:extLst>
                </p:cNvPr>
                <p:cNvSpPr/>
                <p:nvPr/>
              </p:nvSpPr>
              <p:spPr bwMode="auto">
                <a:xfrm>
                  <a:off x="3454122" y="4749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3072439-07DC-549D-7A95-7E227DE42356}"/>
                </a:ext>
              </a:extLst>
            </p:cNvPr>
            <p:cNvGrpSpPr/>
            <p:nvPr/>
          </p:nvGrpSpPr>
          <p:grpSpPr>
            <a:xfrm>
              <a:off x="2962310" y="1951961"/>
              <a:ext cx="695290" cy="3106478"/>
              <a:chOff x="2886110" y="1951961"/>
              <a:chExt cx="695290" cy="3106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/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522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18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80010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Then,</a:t>
            </a:r>
            <a:r>
              <a:rPr lang="en-US" sz="2400" dirty="0"/>
              <a:t> </a:t>
            </a:r>
            <a:r>
              <a:rPr lang="en-US" dirty="0"/>
              <a:t>we </a:t>
            </a:r>
            <a:r>
              <a:rPr lang="en-US" sz="2400" dirty="0"/>
              <a:t>feed the outputs of the 4-output</a:t>
            </a:r>
            <a:r>
              <a:rPr lang="en-US" dirty="0"/>
              <a:t> </a:t>
            </a:r>
            <a:r>
              <a:rPr lang="en-US" sz="2400" dirty="0"/>
              <a:t>perceptro</a:t>
            </a:r>
            <a:r>
              <a:rPr lang="en-US" dirty="0"/>
              <a:t>n into one with</a:t>
            </a:r>
            <a:r>
              <a:rPr lang="en-US" sz="2400" dirty="0"/>
              <a:t> 4 inputs 1 node: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CE6CF9-9D0F-AFEE-2497-BD43AD0F07A1}"/>
              </a:ext>
            </a:extLst>
          </p:cNvPr>
          <p:cNvGrpSpPr/>
          <p:nvPr/>
        </p:nvGrpSpPr>
        <p:grpSpPr>
          <a:xfrm>
            <a:off x="1262161" y="2315028"/>
            <a:ext cx="7272239" cy="3433266"/>
            <a:chOff x="1185961" y="1824534"/>
            <a:chExt cx="7272239" cy="343326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D9BF164-3FBE-2C82-B7C7-ABFC2137628F}"/>
                </a:ext>
              </a:extLst>
            </p:cNvPr>
            <p:cNvGrpSpPr/>
            <p:nvPr/>
          </p:nvGrpSpPr>
          <p:grpSpPr>
            <a:xfrm>
              <a:off x="1185961" y="1824534"/>
              <a:ext cx="7272239" cy="3433266"/>
              <a:chOff x="592264" y="1751310"/>
              <a:chExt cx="7272239" cy="343326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3EAAA61-A3EF-22EA-0843-8AB04951D0FA}"/>
                  </a:ext>
                </a:extLst>
              </p:cNvPr>
              <p:cNvGrpSpPr/>
              <p:nvPr/>
            </p:nvGrpSpPr>
            <p:grpSpPr>
              <a:xfrm>
                <a:off x="592264" y="1981200"/>
                <a:ext cx="7272239" cy="3203376"/>
                <a:chOff x="576361" y="2130624"/>
                <a:chExt cx="7272239" cy="32033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5756964B-9268-E65A-B06B-ECA10C1F5D5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98825" y="3131710"/>
                  <a:ext cx="1641484" cy="121169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87DC779E-1488-63EB-F99D-773E88C4F6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4006757"/>
                  <a:ext cx="1681930" cy="364863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5B431E5C-C671-2DC4-233D-6A3F8E47EE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2369" y="4353219"/>
                  <a:ext cx="1596251" cy="65618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280C6B6-AAE0-A5E7-0C1F-DE917E5C61CB}"/>
                    </a:ext>
                  </a:extLst>
                </p:cNvPr>
                <p:cNvGrpSpPr/>
                <p:nvPr/>
              </p:nvGrpSpPr>
              <p:grpSpPr>
                <a:xfrm>
                  <a:off x="5246690" y="2388345"/>
                  <a:ext cx="1827003" cy="2601267"/>
                  <a:chOff x="5246690" y="2377503"/>
                  <a:chExt cx="1827003" cy="2601267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26829" y="2424734"/>
                    <a:ext cx="1666725" cy="100426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38518" y="2377503"/>
                    <a:ext cx="1655036" cy="198689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4FD604B9-3862-209B-CCB8-EFB2AE3A6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246690" y="3109363"/>
                    <a:ext cx="1681930" cy="31963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98A1160A-EAA6-DECD-5044-55E5F8383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292604" y="3414535"/>
                    <a:ext cx="1700950" cy="595135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BB120C84-600E-65C8-8718-08AC34358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66753" y="3476231"/>
                    <a:ext cx="1561867" cy="15025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8DC9CA8-D3E4-A3A4-7E2B-E217411F28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94015" y="329088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</p:grp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34A11F6-5223-72FB-5EAE-1CC72E6324E3}"/>
                    </a:ext>
                  </a:extLst>
                </p:cNvPr>
                <p:cNvSpPr/>
                <p:nvPr/>
              </p:nvSpPr>
              <p:spPr bwMode="auto">
                <a:xfrm>
                  <a:off x="6806922" y="4216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677B9F5-8EEB-4939-19C4-B52C44B8BDFD}"/>
                    </a:ext>
                  </a:extLst>
                </p:cNvPr>
                <p:cNvSpPr/>
                <p:nvPr/>
              </p:nvSpPr>
              <p:spPr bwMode="auto">
                <a:xfrm>
                  <a:off x="576361" y="3512857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187CC1D-7673-7125-36C7-D18DED72242F}"/>
                    </a:ext>
                  </a:extLst>
                </p:cNvPr>
                <p:cNvGrpSpPr/>
                <p:nvPr/>
              </p:nvGrpSpPr>
              <p:grpSpPr>
                <a:xfrm>
                  <a:off x="1873150" y="2130624"/>
                  <a:ext cx="3689450" cy="3203376"/>
                  <a:chOff x="1660453" y="2017812"/>
                  <a:chExt cx="3689450" cy="3203376"/>
                </a:xfrm>
              </p:grpSpPr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660453" y="2338149"/>
                    <a:ext cx="3076508" cy="11304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8200" y="20178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40ECD2C7-AB9A-1B07-E86F-47B19AC97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28560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B4F95913-AC87-CBE5-2B43-45323EAF4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37704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B711A980-4D3C-A1FC-3F14-0349C88EEF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4572000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A1419763-2FEF-A213-84AA-D768E3DC84C8}"/>
                      </a:ext>
                    </a:extLst>
                  </p:cNvPr>
                  <p:cNvCxnSpPr>
                    <a:cxnSpLocks/>
                    <a:stCxn id="90" idx="2"/>
                  </p:cNvCxnSpPr>
                  <p:nvPr/>
                </p:nvCxnSpPr>
                <p:spPr bwMode="auto">
                  <a:xfrm flipH="1">
                    <a:off x="1660453" y="3180606"/>
                    <a:ext cx="3004712" cy="38007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69CC3B0D-98CB-5F2C-283A-45E5DD7E94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1660453" y="3624743"/>
                    <a:ext cx="2987747" cy="41385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24FFB7C6-ACE4-F1C9-4405-F47792E3B73C}"/>
                      </a:ext>
                    </a:extLst>
                  </p:cNvPr>
                  <p:cNvCxnSpPr>
                    <a:cxnSpLocks/>
                    <a:endCxn id="2" idx="5"/>
                  </p:cNvCxnSpPr>
                  <p:nvPr/>
                </p:nvCxnSpPr>
                <p:spPr bwMode="auto">
                  <a:xfrm flipH="1" flipV="1">
                    <a:off x="1744425" y="3717905"/>
                    <a:ext cx="2925945" cy="110739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072439-07DC-549D-7A95-7E227DE42356}"/>
                  </a:ext>
                </a:extLst>
              </p:cNvPr>
              <p:cNvGrpSpPr/>
              <p:nvPr/>
            </p:nvGrpSpPr>
            <p:grpSpPr>
              <a:xfrm>
                <a:off x="4194261" y="1751310"/>
                <a:ext cx="698442" cy="3015732"/>
                <a:chOff x="4118061" y="1751310"/>
                <a:chExt cx="698442" cy="30157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696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9843" y="4123789"/>
                      <a:ext cx="676660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843" y="4123789"/>
                      <a:ext cx="676660" cy="64325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D7A11A0-ED57-7B17-247D-59AB79D39402}"/>
                </a:ext>
              </a:extLst>
            </p:cNvPr>
            <p:cNvSpPr/>
            <p:nvPr/>
          </p:nvSpPr>
          <p:spPr bwMode="auto">
            <a:xfrm>
              <a:off x="1829862" y="3276600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6CCDE0-565D-62F1-0E98-89AB7020BC20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 flipH="1" flipV="1">
              <a:off x="1321048" y="3597295"/>
              <a:ext cx="508814" cy="3899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/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blipFill>
                <a:blip r:embed="rId11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4AA1405B-EFC8-E10E-899C-2694BC5672C4}"/>
              </a:ext>
            </a:extLst>
          </p:cNvPr>
          <p:cNvSpPr/>
          <p:nvPr/>
        </p:nvSpPr>
        <p:spPr bwMode="auto">
          <a:xfrm rot="16200000">
            <a:off x="6542387" y="1469260"/>
            <a:ext cx="418714" cy="172535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F209B-A5B1-78E6-864F-54B9A2ED7795}"/>
              </a:ext>
            </a:extLst>
          </p:cNvPr>
          <p:cNvSpPr txBox="1"/>
          <p:nvPr/>
        </p:nvSpPr>
        <p:spPr>
          <a:xfrm>
            <a:off x="6640359" y="172356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Layer 1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3A4A61C-28EC-40DF-64B6-7C0840D09558}"/>
              </a:ext>
            </a:extLst>
          </p:cNvPr>
          <p:cNvSpPr/>
          <p:nvPr/>
        </p:nvSpPr>
        <p:spPr bwMode="auto">
          <a:xfrm rot="16200000">
            <a:off x="3568029" y="784160"/>
            <a:ext cx="410237" cy="307651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91475-A08F-3467-F082-A760D23DDEB3}"/>
              </a:ext>
            </a:extLst>
          </p:cNvPr>
          <p:cNvSpPr txBox="1"/>
          <p:nvPr/>
        </p:nvSpPr>
        <p:spPr>
          <a:xfrm>
            <a:off x="3700990" y="173448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590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</a:t>
                </a:r>
                <a:r>
                  <a:rPr lang="en-US" sz="2400" dirty="0"/>
                  <a:t>iven the complexity of </a:t>
                </a:r>
                <a:r>
                  <a:rPr lang="en-US" dirty="0"/>
                  <a:t>ML models (i.e., ML functions), it is now common to use a graphical representation that uses higher-level components. For example,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658" t="-1316" r="-99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EAE0CE-CB5A-9330-8EA0-6E62B7E6E685}"/>
              </a:ext>
            </a:extLst>
          </p:cNvPr>
          <p:cNvGrpSpPr/>
          <p:nvPr/>
        </p:nvGrpSpPr>
        <p:grpSpPr>
          <a:xfrm>
            <a:off x="4648200" y="1295400"/>
            <a:ext cx="2162628" cy="5105400"/>
            <a:chOff x="5304972" y="1295400"/>
            <a:chExt cx="2162628" cy="5105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6CC05A-C6C8-65CE-BF31-ECA3367B4E7A}"/>
                </a:ext>
              </a:extLst>
            </p:cNvPr>
            <p:cNvSpPr/>
            <p:nvPr/>
          </p:nvSpPr>
          <p:spPr bwMode="auto">
            <a:xfrm>
              <a:off x="5304972" y="3149025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Linear(4, 1)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04F4DF-7E47-F6D3-EF2B-17B4A70CE1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662" y="3592164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A7BD658-F520-7977-6AEE-821A2A725F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4560245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/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/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solidFill>
                  <a:srgbClr val="E395F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46F376-F44F-6103-892E-583677D716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68141" y="2677311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190139-F5E0-40F4-47AA-E1C1BBE9ABDE}"/>
                </a:ext>
              </a:extLst>
            </p:cNvPr>
            <p:cNvSpPr/>
            <p:nvPr/>
          </p:nvSpPr>
          <p:spPr bwMode="auto">
            <a:xfrm>
              <a:off x="5334000" y="5044988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Linear(2, 4)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56A9F9-52B3-CF8B-A6BF-3C4D88FCE8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5492789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/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DC26F4-AB00-CE8C-ED19-F1C1C730B9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771" y="1730253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C667F0-5808-A57E-5077-CA067511BF4F}"/>
                </a:ext>
              </a:extLst>
            </p:cNvPr>
            <p:cNvSpPr txBox="1"/>
            <p:nvPr/>
          </p:nvSpPr>
          <p:spPr>
            <a:xfrm>
              <a:off x="5867400" y="1295400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44CA97-135C-E5C0-AA35-9599896E19BF}"/>
              </a:ext>
            </a:extLst>
          </p:cNvPr>
          <p:cNvGrpSpPr/>
          <p:nvPr/>
        </p:nvGrpSpPr>
        <p:grpSpPr>
          <a:xfrm>
            <a:off x="6955757" y="2224032"/>
            <a:ext cx="1872484" cy="1456543"/>
            <a:chOff x="6955757" y="2224032"/>
            <a:chExt cx="1872484" cy="1456543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04E1DDC-406E-1522-896E-C9062110BDAF}"/>
                </a:ext>
              </a:extLst>
            </p:cNvPr>
            <p:cNvSpPr/>
            <p:nvPr/>
          </p:nvSpPr>
          <p:spPr bwMode="auto">
            <a:xfrm>
              <a:off x="6955757" y="2224032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155D0B-3841-C3AC-1D2F-272C86F34EC8}"/>
                </a:ext>
              </a:extLst>
            </p:cNvPr>
            <p:cNvSpPr txBox="1"/>
            <p:nvPr/>
          </p:nvSpPr>
          <p:spPr>
            <a:xfrm>
              <a:off x="7696200" y="2715651"/>
              <a:ext cx="1132041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ECFF7C-6246-C72A-CC16-F4A0D8F34C7A}"/>
              </a:ext>
            </a:extLst>
          </p:cNvPr>
          <p:cNvGrpSpPr/>
          <p:nvPr/>
        </p:nvGrpSpPr>
        <p:grpSpPr>
          <a:xfrm>
            <a:off x="6963228" y="4114800"/>
            <a:ext cx="1879602" cy="1456543"/>
            <a:chOff x="6963228" y="4114800"/>
            <a:chExt cx="1879602" cy="14565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DF1DCF-BD6D-1509-CE3B-EED20334E4CA}"/>
                </a:ext>
              </a:extLst>
            </p:cNvPr>
            <p:cNvSpPr txBox="1"/>
            <p:nvPr/>
          </p:nvSpPr>
          <p:spPr>
            <a:xfrm>
              <a:off x="7710789" y="4611077"/>
              <a:ext cx="1132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6D2C5ABD-5A3F-016D-254C-0D8D77E804FC}"/>
                </a:ext>
              </a:extLst>
            </p:cNvPr>
            <p:cNvSpPr/>
            <p:nvPr/>
          </p:nvSpPr>
          <p:spPr bwMode="auto">
            <a:xfrm>
              <a:off x="6963228" y="4114800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71C015-3151-064D-BE31-6B9C4047DA20}"/>
              </a:ext>
            </a:extLst>
          </p:cNvPr>
          <p:cNvSpPr/>
          <p:nvPr/>
        </p:nvSpPr>
        <p:spPr bwMode="auto">
          <a:xfrm>
            <a:off x="990600" y="4038600"/>
            <a:ext cx="453572" cy="461665"/>
          </a:xfrm>
          <a:prstGeom prst="rect">
            <a:avLst/>
          </a:prstGeom>
          <a:solidFill>
            <a:srgbClr val="FFFC8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E336F8-52AE-C13F-D355-EA6652670480}"/>
              </a:ext>
            </a:extLst>
          </p:cNvPr>
          <p:cNvSpPr/>
          <p:nvPr/>
        </p:nvSpPr>
        <p:spPr bwMode="auto">
          <a:xfrm>
            <a:off x="983343" y="4800600"/>
            <a:ext cx="482600" cy="46166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B52839-182A-69A0-8DB4-9922D0B86A1A}"/>
              </a:ext>
            </a:extLst>
          </p:cNvPr>
          <p:cNvSpPr/>
          <p:nvPr/>
        </p:nvSpPr>
        <p:spPr bwMode="auto">
          <a:xfrm>
            <a:off x="990600" y="5710535"/>
            <a:ext cx="482600" cy="461665"/>
          </a:xfrm>
          <a:prstGeom prst="rect">
            <a:avLst/>
          </a:prstGeom>
          <a:solidFill>
            <a:srgbClr val="E395F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0E8CD9EF-D08F-FE0E-6842-72FDAE5E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32" y="594355"/>
            <a:ext cx="3980168" cy="58064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3180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Here, for example, is high-level graphical representation of a </a:t>
            </a:r>
            <a:r>
              <a:rPr lang="en-US" b="1" dirty="0">
                <a:solidFill>
                  <a:srgbClr val="0033CC"/>
                </a:solidFill>
              </a:rPr>
              <a:t>transformer</a:t>
            </a:r>
            <a:r>
              <a:rPr lang="en-US" dirty="0"/>
              <a:t>, the model that powers ChatGPT.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ChatGPT 3, there are </a:t>
            </a:r>
            <a:r>
              <a:rPr lang="en-US" dirty="0">
                <a:solidFill>
                  <a:srgbClr val="0033CC"/>
                </a:solidFill>
              </a:rPr>
              <a:t>96</a:t>
            </a:r>
            <a:r>
              <a:rPr lang="en-US" dirty="0"/>
              <a:t> layers with the same architecture, an instance of which is depicted as the two vertical grey boxes.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(Notice, the color-coding differs from ours!)</a:t>
            </a:r>
          </a:p>
          <a:p>
            <a:pPr marL="0" indent="0" algn="ctr">
              <a:buNone/>
            </a:pPr>
            <a:r>
              <a:rPr lang="en-US" sz="24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Approaches</a:t>
            </a:r>
          </a:p>
          <a:p>
            <a:pPr lvl="1"/>
            <a:r>
              <a:rPr lang="en-US" dirty="0"/>
              <a:t>Supervised, unsupervised, generative, and reinforcement learning.</a:t>
            </a:r>
          </a:p>
          <a:p>
            <a:pPr lvl="1"/>
            <a:endParaRPr lang="en-US" dirty="0"/>
          </a:p>
          <a:p>
            <a:r>
              <a:rPr lang="en-US" b="1" dirty="0"/>
              <a:t>Deep Learning</a:t>
            </a:r>
          </a:p>
          <a:p>
            <a:pPr lvl="1"/>
            <a:r>
              <a:rPr lang="en-US" dirty="0"/>
              <a:t>Uses functions constructed through deep composition.</a:t>
            </a:r>
          </a:p>
          <a:p>
            <a:pPr lvl="1"/>
            <a:endParaRPr lang="en-US" dirty="0"/>
          </a:p>
          <a:p>
            <a:r>
              <a:rPr lang="en-US" b="1" dirty="0"/>
              <a:t>The Perceptron</a:t>
            </a:r>
          </a:p>
          <a:p>
            <a:pPr lvl="1"/>
            <a:r>
              <a:rPr lang="en-US" dirty="0"/>
              <a:t>Basic computational unit: matrix multiplication and addition followed by a nonlinear map.</a:t>
            </a:r>
          </a:p>
          <a:p>
            <a:pPr lvl="1"/>
            <a:r>
              <a:rPr lang="en-US" dirty="0"/>
              <a:t>We described the multi-node perceptron and how machine learning models are represented graphically.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2930B-4FAC-6126-B758-3C8DFDC7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2908C-070E-19D0-D93C-C90AC606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1B2BD-C722-5B7A-B3C1-BC8203EE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addition to your </a:t>
            </a:r>
            <a:r>
              <a:rPr lang="en-US" dirty="0">
                <a:solidFill>
                  <a:srgbClr val="0033CC"/>
                </a:solidFill>
              </a:rPr>
              <a:t>Course Participation </a:t>
            </a:r>
            <a:r>
              <a:rPr lang="en-US" dirty="0"/>
              <a:t>(attending, asking questions, contributing to discussions), your course grade will be based 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In-class Assignments</a:t>
            </a:r>
            <a:br>
              <a:rPr lang="en-US" dirty="0">
                <a:solidFill>
                  <a:srgbClr val="0033CC"/>
                </a:solidFill>
              </a:rPr>
            </a:br>
            <a:endParaRPr lang="en-US" dirty="0">
              <a:solidFill>
                <a:srgbClr val="0033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Project with a write-up and a brief presentation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Graduates: A project related to your research area.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Undergraduates: A project selected from a few options.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Presentations: Week 13, Nov. 18, 20, Dec. 2.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Grade</a:t>
            </a:r>
            <a:r>
              <a:rPr lang="en-US" dirty="0"/>
              <a:t>: Graduates (S/U), Undergraduates (Letter Grade).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C79465-B393-ECA7-8F5A-4399B9C5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67BD0-734C-1A01-0F31-637ECFBD5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0D3E-6122-4EB9-9977-BB323FC6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0A0B9E1-DB8F-B283-8639-BAA2CA4D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9219"/>
            <a:ext cx="8806640" cy="38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A2525-D71E-298F-979D-A9CAA1FFA209}"/>
              </a:ext>
            </a:extLst>
          </p:cNvPr>
          <p:cNvSpPr txBox="1"/>
          <p:nvPr/>
        </p:nvSpPr>
        <p:spPr>
          <a:xfrm>
            <a:off x="1291845" y="5765065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https://viso.ai/deep-learning/pytorch-vs-tensorflow/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FE609-B385-AB62-F928-4088474367D6}"/>
              </a:ext>
            </a:extLst>
          </p:cNvPr>
          <p:cNvSpPr txBox="1"/>
          <p:nvPr/>
        </p:nvSpPr>
        <p:spPr>
          <a:xfrm>
            <a:off x="914400" y="1367135"/>
            <a:ext cx="770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of research-level AI development uses </a:t>
            </a:r>
            <a:r>
              <a:rPr lang="en-US" dirty="0" err="1"/>
              <a:t>PyTorch</a:t>
            </a:r>
            <a:r>
              <a:rPr lang="en-US" dirty="0"/>
              <a:t> (2025). </a:t>
            </a:r>
          </a:p>
        </p:txBody>
      </p:sp>
    </p:spTree>
    <p:extLst>
      <p:ext uri="{BB962C8B-B14F-4D97-AF65-F5344CB8AC3E}">
        <p14:creationId xmlns:p14="http://schemas.microsoft.com/office/powerpoint/2010/main" val="265626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AF810-5997-806E-C47C-4007FDDDB49A}"/>
              </a:ext>
            </a:extLst>
          </p:cNvPr>
          <p:cNvSpPr txBox="1"/>
          <p:nvPr/>
        </p:nvSpPr>
        <p:spPr>
          <a:xfrm>
            <a:off x="1676400" y="1797040"/>
            <a:ext cx="57150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Artificial Intelligence</a:t>
            </a:r>
          </a:p>
          <a:p>
            <a:r>
              <a:rPr lang="en-US" dirty="0"/>
              <a:t>Algorithms that cause machines to exhibit </a:t>
            </a:r>
            <a:r>
              <a:rPr lang="en-US" i="1" dirty="0"/>
              <a:t>human</a:t>
            </a:r>
            <a:r>
              <a:rPr lang="en-US" dirty="0"/>
              <a:t>- or </a:t>
            </a:r>
            <a:r>
              <a:rPr lang="en-US" i="1" dirty="0"/>
              <a:t>superhuman</a:t>
            </a:r>
            <a:r>
              <a:rPr lang="en-US" dirty="0"/>
              <a:t>-level intelligence.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0A403-00EA-A620-2EB5-4879F69C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0"/>
            <a:ext cx="2027463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AB6B5-0224-8A70-4BAA-3C8F4908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474D3-8D67-874C-FE27-9B78CEE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832F2-1A5B-1306-7E33-899AE22B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(Meta </a:t>
            </a:r>
            <a:r>
              <a:rPr lang="en-US" dirty="0" err="1"/>
              <a:t>fka</a:t>
            </a:r>
            <a:r>
              <a:rPr lang="en-US" dirty="0"/>
              <a:t> Facebook AI Research, Paris) claimed: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263" indent="0">
              <a:buNone/>
            </a:pPr>
            <a:endParaRPr lang="en-US" sz="3600" dirty="0"/>
          </a:p>
          <a:p>
            <a:pPr marL="68263" indent="0">
              <a:buNone/>
            </a:pPr>
            <a:r>
              <a:rPr lang="en-US" sz="1400" dirty="0"/>
              <a:t>* 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</a:t>
            </a:r>
          </a:p>
          <a:p>
            <a:pPr marL="68263" indent="0">
              <a:buNone/>
            </a:pPr>
            <a:endParaRPr lang="en-US" sz="1400" dirty="0"/>
          </a:p>
          <a:p>
            <a:pPr marL="6826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09BDAA97-3FDA-3874-8DFD-DDEE188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10EDC6B5-F047-C1FD-8A79-3EC1B4E4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068AF-17EC-182C-07E3-318ADADB17CF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73D7-EF7A-2EB5-F807-3804517F462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652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9F64-7889-C8EF-278C-D051491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8485591" cy="624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53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46257</TotalTime>
  <Words>1472</Words>
  <Application>Microsoft Macintosh PowerPoint</Application>
  <PresentationFormat>Letter Paper (8.5x11 in)</PresentationFormat>
  <Paragraphs>362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Times New Roman</vt:lpstr>
      <vt:lpstr>Wingdings</vt:lpstr>
      <vt:lpstr>Default Design</vt:lpstr>
      <vt:lpstr>Machine Learning In PHYsics FoundationS 1 </vt:lpstr>
      <vt:lpstr>Goals of this Course</vt:lpstr>
      <vt:lpstr>Course Evaluation</vt:lpstr>
      <vt:lpstr>Why PyTorch?</vt:lpstr>
      <vt:lpstr>What is Artificial Intelligence?</vt:lpstr>
      <vt:lpstr>PowerPoint Presentation</vt:lpstr>
      <vt:lpstr>PowerPoint Presentation</vt:lpstr>
      <vt:lpstr>Symbolic Mathematics</vt:lpstr>
      <vt:lpstr>PowerPoint Presentation</vt:lpstr>
      <vt:lpstr>PowerPoint Presentation</vt:lpstr>
      <vt:lpstr>What is Machine Learning?</vt:lpstr>
      <vt:lpstr>What is Machine Learning?</vt:lpstr>
      <vt:lpstr>What is Machine Learning?</vt:lpstr>
      <vt:lpstr>What is Deep Learning?</vt:lpstr>
      <vt:lpstr>What is Deep Learning?</vt:lpstr>
      <vt:lpstr>What is Deep Learning? Example</vt:lpstr>
      <vt:lpstr>Basic building block:  The perceptron</vt:lpstr>
      <vt:lpstr>The Brain’s Computational Unit</vt:lpstr>
      <vt:lpstr>Basic AI Comp. Unit: The Perceptron</vt:lpstr>
      <vt:lpstr>Multi-Node perceptron</vt:lpstr>
      <vt:lpstr>Multi-Node Perceptron</vt:lpstr>
      <vt:lpstr>Multi-Node Perceptron</vt:lpstr>
      <vt:lpstr>Multi-Node Perceptron: Example</vt:lpstr>
      <vt:lpstr>Multi-Node Perceptron</vt:lpstr>
      <vt:lpstr>Multi-Node Perceptron</vt:lpstr>
      <vt:lpstr>Multi-Node Perceptron</vt:lpstr>
      <vt:lpstr>Multi-Node Perceptron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1012</cp:revision>
  <cp:lastPrinted>2019-01-07T00:35:58Z</cp:lastPrinted>
  <dcterms:created xsi:type="dcterms:W3CDTF">2016-06-02T17:30:41Z</dcterms:created>
  <dcterms:modified xsi:type="dcterms:W3CDTF">2025-08-25T17:07:14Z</dcterms:modified>
</cp:coreProperties>
</file>